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5" r:id="rId4"/>
    <p:sldId id="266" r:id="rId5"/>
    <p:sldId id="269" r:id="rId6"/>
    <p:sldId id="270" r:id="rId7"/>
    <p:sldId id="268"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03" autoAdjust="0"/>
    <p:restoredTop sz="94660"/>
  </p:normalViewPr>
  <p:slideViewPr>
    <p:cSldViewPr snapToGrid="0">
      <p:cViewPr varScale="1">
        <p:scale>
          <a:sx n="114" d="100"/>
          <a:sy n="114" d="100"/>
        </p:scale>
        <p:origin x="13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5A9A3-0413-8548-B6C6-509BFE8C4468}" type="datetimeFigureOut">
              <a:rPr lang="en-US" smtClean="0"/>
              <a:t>3/28/2024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46D50-4137-B24E-A7E7-840FA56A29C1}" type="slidenum">
              <a:rPr lang="en-US" smtClean="0"/>
              <a:t>‹#›</a:t>
            </a:fld>
            <a:endParaRPr lang="en-US"/>
          </a:p>
        </p:txBody>
      </p:sp>
    </p:spTree>
    <p:extLst>
      <p:ext uri="{BB962C8B-B14F-4D97-AF65-F5344CB8AC3E}">
        <p14:creationId xmlns:p14="http://schemas.microsoft.com/office/powerpoint/2010/main" val="195423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6D50-4137-B24E-A7E7-840FA56A29C1}" type="slidenum">
              <a:rPr lang="en-US" smtClean="0"/>
              <a:t>1</a:t>
            </a:fld>
            <a:endParaRPr lang="en-US"/>
          </a:p>
        </p:txBody>
      </p:sp>
    </p:spTree>
    <p:extLst>
      <p:ext uri="{BB962C8B-B14F-4D97-AF65-F5344CB8AC3E}">
        <p14:creationId xmlns:p14="http://schemas.microsoft.com/office/powerpoint/2010/main" val="116503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72C730-1109-420D-A8A2-7F3A55DE929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D9A9B-1043-4A7D-AA07-303CDE95D7CB}" type="slidenum">
              <a:rPr lang="en-US" smtClean="0"/>
              <a:t>‹#›</a:t>
            </a:fld>
            <a:endParaRPr lang="en-US"/>
          </a:p>
        </p:txBody>
      </p:sp>
    </p:spTree>
    <p:extLst>
      <p:ext uri="{BB962C8B-B14F-4D97-AF65-F5344CB8AC3E}">
        <p14:creationId xmlns:p14="http://schemas.microsoft.com/office/powerpoint/2010/main" val="84348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2C730-1109-420D-A8A2-7F3A55DE929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D9A9B-1043-4A7D-AA07-303CDE95D7CB}" type="slidenum">
              <a:rPr lang="en-US" smtClean="0"/>
              <a:t>‹#›</a:t>
            </a:fld>
            <a:endParaRPr lang="en-US"/>
          </a:p>
        </p:txBody>
      </p:sp>
    </p:spTree>
    <p:extLst>
      <p:ext uri="{BB962C8B-B14F-4D97-AF65-F5344CB8AC3E}">
        <p14:creationId xmlns:p14="http://schemas.microsoft.com/office/powerpoint/2010/main" val="65779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2C730-1109-420D-A8A2-7F3A55DE929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D9A9B-1043-4A7D-AA07-303CDE95D7CB}" type="slidenum">
              <a:rPr lang="en-US" smtClean="0"/>
              <a:t>‹#›</a:t>
            </a:fld>
            <a:endParaRPr lang="en-US"/>
          </a:p>
        </p:txBody>
      </p:sp>
    </p:spTree>
    <p:extLst>
      <p:ext uri="{BB962C8B-B14F-4D97-AF65-F5344CB8AC3E}">
        <p14:creationId xmlns:p14="http://schemas.microsoft.com/office/powerpoint/2010/main" val="34584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72C730-1109-420D-A8A2-7F3A55DE929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D9A9B-1043-4A7D-AA07-303CDE95D7CB}" type="slidenum">
              <a:rPr lang="en-US" smtClean="0"/>
              <a:t>‹#›</a:t>
            </a:fld>
            <a:endParaRPr lang="en-US"/>
          </a:p>
        </p:txBody>
      </p:sp>
    </p:spTree>
    <p:extLst>
      <p:ext uri="{BB962C8B-B14F-4D97-AF65-F5344CB8AC3E}">
        <p14:creationId xmlns:p14="http://schemas.microsoft.com/office/powerpoint/2010/main" val="98571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72C730-1109-420D-A8A2-7F3A55DE929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D9A9B-1043-4A7D-AA07-303CDE95D7CB}" type="slidenum">
              <a:rPr lang="en-US" smtClean="0"/>
              <a:t>‹#›</a:t>
            </a:fld>
            <a:endParaRPr lang="en-US"/>
          </a:p>
        </p:txBody>
      </p:sp>
    </p:spTree>
    <p:extLst>
      <p:ext uri="{BB962C8B-B14F-4D97-AF65-F5344CB8AC3E}">
        <p14:creationId xmlns:p14="http://schemas.microsoft.com/office/powerpoint/2010/main" val="124508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72C730-1109-420D-A8A2-7F3A55DE929B}"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D9A9B-1043-4A7D-AA07-303CDE95D7CB}" type="slidenum">
              <a:rPr lang="en-US" smtClean="0"/>
              <a:t>‹#›</a:t>
            </a:fld>
            <a:endParaRPr lang="en-US"/>
          </a:p>
        </p:txBody>
      </p:sp>
    </p:spTree>
    <p:extLst>
      <p:ext uri="{BB962C8B-B14F-4D97-AF65-F5344CB8AC3E}">
        <p14:creationId xmlns:p14="http://schemas.microsoft.com/office/powerpoint/2010/main" val="106591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72C730-1109-420D-A8A2-7F3A55DE929B}"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D9A9B-1043-4A7D-AA07-303CDE95D7CB}" type="slidenum">
              <a:rPr lang="en-US" smtClean="0"/>
              <a:t>‹#›</a:t>
            </a:fld>
            <a:endParaRPr lang="en-US"/>
          </a:p>
        </p:txBody>
      </p:sp>
    </p:spTree>
    <p:extLst>
      <p:ext uri="{BB962C8B-B14F-4D97-AF65-F5344CB8AC3E}">
        <p14:creationId xmlns:p14="http://schemas.microsoft.com/office/powerpoint/2010/main" val="49912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72C730-1109-420D-A8A2-7F3A55DE929B}"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D9A9B-1043-4A7D-AA07-303CDE95D7CB}" type="slidenum">
              <a:rPr lang="en-US" smtClean="0"/>
              <a:t>‹#›</a:t>
            </a:fld>
            <a:endParaRPr lang="en-US"/>
          </a:p>
        </p:txBody>
      </p:sp>
    </p:spTree>
    <p:extLst>
      <p:ext uri="{BB962C8B-B14F-4D97-AF65-F5344CB8AC3E}">
        <p14:creationId xmlns:p14="http://schemas.microsoft.com/office/powerpoint/2010/main" val="70296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2C730-1109-420D-A8A2-7F3A55DE929B}"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D9A9B-1043-4A7D-AA07-303CDE95D7CB}" type="slidenum">
              <a:rPr lang="en-US" smtClean="0"/>
              <a:t>‹#›</a:t>
            </a:fld>
            <a:endParaRPr lang="en-US"/>
          </a:p>
        </p:txBody>
      </p:sp>
      <p:sp>
        <p:nvSpPr>
          <p:cNvPr id="5" name="Rectangle 4"/>
          <p:cNvSpPr/>
          <p:nvPr userDrawn="1"/>
        </p:nvSpPr>
        <p:spPr>
          <a:xfrm>
            <a:off x="0" y="6202293"/>
            <a:ext cx="9144000" cy="673238"/>
          </a:xfrm>
          <a:prstGeom prst="rect">
            <a:avLst/>
          </a:prstGeom>
          <a:solidFill>
            <a:srgbClr val="0E38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6" name="Rectangle 5"/>
          <p:cNvSpPr/>
          <p:nvPr userDrawn="1"/>
        </p:nvSpPr>
        <p:spPr>
          <a:xfrm>
            <a:off x="0" y="1"/>
            <a:ext cx="9144000" cy="459779"/>
          </a:xfrm>
          <a:prstGeom prst="rect">
            <a:avLst/>
          </a:prstGeom>
          <a:solidFill>
            <a:srgbClr val="0E38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898" y="6356351"/>
            <a:ext cx="2663602" cy="466480"/>
          </a:xfrm>
          <a:prstGeom prst="rect">
            <a:avLst/>
          </a:prstGeom>
        </p:spPr>
      </p:pic>
    </p:spTree>
    <p:extLst>
      <p:ext uri="{BB962C8B-B14F-4D97-AF65-F5344CB8AC3E}">
        <p14:creationId xmlns:p14="http://schemas.microsoft.com/office/powerpoint/2010/main" val="147528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72C730-1109-420D-A8A2-7F3A55DE929B}"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D9A9B-1043-4A7D-AA07-303CDE95D7CB}" type="slidenum">
              <a:rPr lang="en-US" smtClean="0"/>
              <a:t>‹#›</a:t>
            </a:fld>
            <a:endParaRPr lang="en-US"/>
          </a:p>
        </p:txBody>
      </p:sp>
    </p:spTree>
    <p:extLst>
      <p:ext uri="{BB962C8B-B14F-4D97-AF65-F5344CB8AC3E}">
        <p14:creationId xmlns:p14="http://schemas.microsoft.com/office/powerpoint/2010/main" val="19999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72C730-1109-420D-A8A2-7F3A55DE929B}"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D9A9B-1043-4A7D-AA07-303CDE95D7CB}" type="slidenum">
              <a:rPr lang="en-US" smtClean="0"/>
              <a:t>‹#›</a:t>
            </a:fld>
            <a:endParaRPr lang="en-US"/>
          </a:p>
        </p:txBody>
      </p:sp>
    </p:spTree>
    <p:extLst>
      <p:ext uri="{BB962C8B-B14F-4D97-AF65-F5344CB8AC3E}">
        <p14:creationId xmlns:p14="http://schemas.microsoft.com/office/powerpoint/2010/main" val="56926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2C730-1109-420D-A8A2-7F3A55DE929B}" type="datetimeFigureOut">
              <a:rPr lang="en-US" smtClean="0"/>
              <a:t>3/28/2024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D9A9B-1043-4A7D-AA07-303CDE95D7CB}" type="slidenum">
              <a:rPr lang="en-US" smtClean="0"/>
              <a:t>‹#›</a:t>
            </a:fld>
            <a:endParaRPr lang="en-US"/>
          </a:p>
        </p:txBody>
      </p:sp>
    </p:spTree>
    <p:extLst>
      <p:ext uri="{BB962C8B-B14F-4D97-AF65-F5344CB8AC3E}">
        <p14:creationId xmlns:p14="http://schemas.microsoft.com/office/powerpoint/2010/main" val="1924314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yale.communityforc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studentgrants@yale.ed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801" y="942156"/>
            <a:ext cx="8501903" cy="553998"/>
          </a:xfrm>
          <a:prstGeom prst="rect">
            <a:avLst/>
          </a:prstGeom>
          <a:noFill/>
        </p:spPr>
        <p:txBody>
          <a:bodyPr wrap="square" rtlCol="0">
            <a:spAutoFit/>
          </a:bodyPr>
          <a:lstStyle/>
          <a:p>
            <a:pPr algn="ctr"/>
            <a:r>
              <a:rPr lang="en-US" sz="3000" b="1" dirty="0">
                <a:latin typeface="Helvetica Neue" charset="0"/>
                <a:ea typeface="Helvetica Neue" charset="0"/>
                <a:cs typeface="Helvetica Neue" charset="0"/>
              </a:rPr>
              <a:t>How to Enter Initial Awards</a:t>
            </a:r>
          </a:p>
        </p:txBody>
      </p:sp>
      <p:pic>
        <p:nvPicPr>
          <p:cNvPr id="6" name="Picture 5"/>
          <p:cNvPicPr>
            <a:picLocks noChangeAspect="1"/>
          </p:cNvPicPr>
          <p:nvPr/>
        </p:nvPicPr>
        <p:blipFill>
          <a:blip r:embed="rId3"/>
          <a:stretch>
            <a:fillRect/>
          </a:stretch>
        </p:blipFill>
        <p:spPr>
          <a:xfrm>
            <a:off x="1919727" y="1709984"/>
            <a:ext cx="5238038" cy="3345931"/>
          </a:xfrm>
          <a:prstGeom prst="rect">
            <a:avLst/>
          </a:prstGeom>
        </p:spPr>
      </p:pic>
      <p:sp>
        <p:nvSpPr>
          <p:cNvPr id="7" name="TextBox 6"/>
          <p:cNvSpPr txBox="1"/>
          <p:nvPr/>
        </p:nvSpPr>
        <p:spPr>
          <a:xfrm>
            <a:off x="1258158" y="5270067"/>
            <a:ext cx="2786614" cy="461665"/>
          </a:xfrm>
          <a:prstGeom prst="rect">
            <a:avLst/>
          </a:prstGeom>
          <a:noFill/>
          <a:ln>
            <a:solidFill>
              <a:schemeClr val="accent2"/>
            </a:solidFill>
          </a:ln>
        </p:spPr>
        <p:txBody>
          <a:bodyPr wrap="square" rtlCol="0">
            <a:spAutoFit/>
          </a:bodyPr>
          <a:lstStyle/>
          <a:p>
            <a:r>
              <a:rPr lang="en-US" sz="1200" dirty="0">
                <a:latin typeface="Helvetica Neue" charset="0"/>
                <a:ea typeface="Helvetica Neue" charset="0"/>
                <a:cs typeface="Helvetica Neue" charset="0"/>
              </a:rPr>
              <a:t>1. Log in using your NetID</a:t>
            </a:r>
          </a:p>
          <a:p>
            <a:pPr algn="ctr"/>
            <a:r>
              <a:rPr lang="en-US" sz="1200" dirty="0">
                <a:latin typeface="Helvetica Neue" charset="0"/>
                <a:ea typeface="Helvetica Neue" charset="0"/>
                <a:cs typeface="Helvetica Neue" charset="0"/>
                <a:hlinkClick r:id="rId4"/>
              </a:rPr>
              <a:t>https://yale.communityforce.com</a:t>
            </a:r>
            <a:endParaRPr lang="en-US" sz="1200" dirty="0">
              <a:latin typeface="Helvetica Neue" charset="0"/>
              <a:ea typeface="Helvetica Neue" charset="0"/>
              <a:cs typeface="Helvetica Neue" charset="0"/>
            </a:endParaRPr>
          </a:p>
        </p:txBody>
      </p:sp>
      <p:cxnSp>
        <p:nvCxnSpPr>
          <p:cNvPr id="5" name="Straight Arrow Connector 4"/>
          <p:cNvCxnSpPr/>
          <p:nvPr/>
        </p:nvCxnSpPr>
        <p:spPr>
          <a:xfrm flipV="1">
            <a:off x="2712203" y="4014061"/>
            <a:ext cx="658678" cy="1216617"/>
          </a:xfrm>
          <a:prstGeom prst="straightConnector1">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138407" y="3256056"/>
            <a:ext cx="1193369" cy="67417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41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88617" y="6409854"/>
            <a:ext cx="3147154" cy="369332"/>
          </a:xfrm>
          <a:prstGeom prst="rect">
            <a:avLst/>
          </a:prstGeom>
          <a:noFill/>
        </p:spPr>
        <p:txBody>
          <a:bodyPr wrap="square" rtlCol="0">
            <a:spAutoFit/>
          </a:bodyPr>
          <a:lstStyle/>
          <a:p>
            <a:r>
              <a:rPr lang="en-US" dirty="0">
                <a:solidFill>
                  <a:schemeClr val="bg1"/>
                </a:solidFill>
                <a:latin typeface="YaleNew" charset="0"/>
                <a:ea typeface="YaleNew" charset="0"/>
                <a:cs typeface="YaleNew" charset="0"/>
              </a:rPr>
              <a:t>Entering </a:t>
            </a:r>
            <a:r>
              <a:rPr lang="en-US">
                <a:solidFill>
                  <a:schemeClr val="bg1"/>
                </a:solidFill>
                <a:latin typeface="YaleNew" charset="0"/>
                <a:ea typeface="YaleNew" charset="0"/>
                <a:cs typeface="YaleNew" charset="0"/>
              </a:rPr>
              <a:t>Initial Awards Tutorial</a:t>
            </a:r>
            <a:endParaRPr lang="en-US" dirty="0">
              <a:solidFill>
                <a:schemeClr val="bg1"/>
              </a:solidFill>
              <a:latin typeface="YaleNew" charset="0"/>
              <a:ea typeface="YaleNew" charset="0"/>
              <a:cs typeface="YaleNew"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0509" t="16507" r="20169" b="18286"/>
          <a:stretch/>
        </p:blipFill>
        <p:spPr>
          <a:xfrm>
            <a:off x="2025488" y="1442170"/>
            <a:ext cx="5310335" cy="3348905"/>
          </a:xfrm>
          <a:prstGeom prst="rect">
            <a:avLst/>
          </a:prstGeom>
        </p:spPr>
      </p:pic>
      <p:cxnSp>
        <p:nvCxnSpPr>
          <p:cNvPr id="11" name="Straight Arrow Connector 10"/>
          <p:cNvCxnSpPr/>
          <p:nvPr/>
        </p:nvCxnSpPr>
        <p:spPr>
          <a:xfrm>
            <a:off x="1407473" y="2185261"/>
            <a:ext cx="1064507" cy="52694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727702" y="2650482"/>
            <a:ext cx="1588577" cy="58866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27702" y="3418403"/>
            <a:ext cx="619934" cy="28569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9445" y="3427096"/>
            <a:ext cx="1102961" cy="276999"/>
          </a:xfrm>
          <a:prstGeom prst="rect">
            <a:avLst/>
          </a:prstGeom>
          <a:noFill/>
          <a:ln>
            <a:solidFill>
              <a:schemeClr val="accent2"/>
            </a:solidFill>
          </a:ln>
        </p:spPr>
        <p:txBody>
          <a:bodyPr wrap="square" rtlCol="0">
            <a:spAutoFit/>
          </a:bodyPr>
          <a:lstStyle/>
          <a:p>
            <a:r>
              <a:rPr lang="en-US" sz="1200" dirty="0">
                <a:latin typeface="Helvetica Neue" charset="0"/>
                <a:ea typeface="Helvetica Neue" charset="0"/>
                <a:cs typeface="Helvetica Neue" charset="0"/>
              </a:rPr>
              <a:t>3. CAS log in</a:t>
            </a:r>
          </a:p>
        </p:txBody>
      </p:sp>
      <p:cxnSp>
        <p:nvCxnSpPr>
          <p:cNvPr id="18" name="Straight Arrow Connector 17"/>
          <p:cNvCxnSpPr/>
          <p:nvPr/>
        </p:nvCxnSpPr>
        <p:spPr>
          <a:xfrm flipV="1">
            <a:off x="1677355" y="3593021"/>
            <a:ext cx="945398" cy="96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8204" y="1651516"/>
            <a:ext cx="1209152" cy="461665"/>
          </a:xfrm>
          <a:prstGeom prst="rect">
            <a:avLst/>
          </a:prstGeom>
          <a:noFill/>
          <a:ln>
            <a:solidFill>
              <a:schemeClr val="accent2"/>
            </a:solidFill>
          </a:ln>
        </p:spPr>
        <p:txBody>
          <a:bodyPr wrap="square" rtlCol="0">
            <a:spAutoFit/>
          </a:bodyPr>
          <a:lstStyle/>
          <a:p>
            <a:r>
              <a:rPr lang="en-US" sz="1200" dirty="0">
                <a:latin typeface="Helvetica Neue" charset="0"/>
                <a:ea typeface="Helvetica Neue" charset="0"/>
                <a:cs typeface="Helvetica Neue" charset="0"/>
              </a:rPr>
              <a:t>2. Enter </a:t>
            </a:r>
            <a:r>
              <a:rPr lang="en-US" sz="1200" dirty="0" err="1">
                <a:latin typeface="Helvetica Neue" charset="0"/>
                <a:ea typeface="Helvetica Neue" charset="0"/>
                <a:cs typeface="Helvetica Neue" charset="0"/>
              </a:rPr>
              <a:t>NetID</a:t>
            </a:r>
            <a:r>
              <a:rPr lang="en-US" sz="1200" dirty="0">
                <a:latin typeface="Helvetica Neue" charset="0"/>
                <a:ea typeface="Helvetica Neue" charset="0"/>
                <a:cs typeface="Helvetica Neue" charset="0"/>
              </a:rPr>
              <a:t> and password</a:t>
            </a:r>
          </a:p>
        </p:txBody>
      </p:sp>
    </p:spTree>
    <p:extLst>
      <p:ext uri="{BB962C8B-B14F-4D97-AF65-F5344CB8AC3E}">
        <p14:creationId xmlns:p14="http://schemas.microsoft.com/office/powerpoint/2010/main" val="111265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F70190-D15E-4DDD-A6D9-76EB0F9750B7}"/>
              </a:ext>
            </a:extLst>
          </p:cNvPr>
          <p:cNvPicPr>
            <a:picLocks noChangeAspect="1"/>
          </p:cNvPicPr>
          <p:nvPr/>
        </p:nvPicPr>
        <p:blipFill>
          <a:blip r:embed="rId2"/>
          <a:stretch>
            <a:fillRect/>
          </a:stretch>
        </p:blipFill>
        <p:spPr>
          <a:xfrm>
            <a:off x="588601" y="1620402"/>
            <a:ext cx="7966797" cy="3463456"/>
          </a:xfrm>
          <a:prstGeom prst="rect">
            <a:avLst/>
          </a:prstGeom>
        </p:spPr>
      </p:pic>
      <p:sp>
        <p:nvSpPr>
          <p:cNvPr id="8" name="TextBox 7"/>
          <p:cNvSpPr txBox="1"/>
          <p:nvPr/>
        </p:nvSpPr>
        <p:spPr>
          <a:xfrm>
            <a:off x="5788617" y="6409854"/>
            <a:ext cx="3147154" cy="369332"/>
          </a:xfrm>
          <a:prstGeom prst="rect">
            <a:avLst/>
          </a:prstGeom>
          <a:noFill/>
        </p:spPr>
        <p:txBody>
          <a:bodyPr wrap="square" rtlCol="0">
            <a:spAutoFit/>
          </a:bodyPr>
          <a:lstStyle/>
          <a:p>
            <a:r>
              <a:rPr lang="en-US" dirty="0">
                <a:solidFill>
                  <a:schemeClr val="bg1"/>
                </a:solidFill>
                <a:latin typeface="YaleNew" charset="0"/>
                <a:ea typeface="YaleNew" charset="0"/>
                <a:cs typeface="YaleNew" charset="0"/>
              </a:rPr>
              <a:t>Entering </a:t>
            </a:r>
            <a:r>
              <a:rPr lang="en-US">
                <a:solidFill>
                  <a:schemeClr val="bg1"/>
                </a:solidFill>
                <a:latin typeface="YaleNew" charset="0"/>
                <a:ea typeface="YaleNew" charset="0"/>
                <a:cs typeface="YaleNew" charset="0"/>
              </a:rPr>
              <a:t>Initial Awards Tutorial</a:t>
            </a:r>
            <a:endParaRPr lang="en-US" dirty="0">
              <a:solidFill>
                <a:schemeClr val="bg1"/>
              </a:solidFill>
              <a:latin typeface="YaleNew" charset="0"/>
              <a:ea typeface="YaleNew" charset="0"/>
              <a:cs typeface="YaleNew" charset="0"/>
            </a:endParaRPr>
          </a:p>
        </p:txBody>
      </p:sp>
      <p:sp>
        <p:nvSpPr>
          <p:cNvPr id="10" name="TextBox 9"/>
          <p:cNvSpPr txBox="1"/>
          <p:nvPr/>
        </p:nvSpPr>
        <p:spPr>
          <a:xfrm>
            <a:off x="3028093" y="1017151"/>
            <a:ext cx="3248069" cy="461665"/>
          </a:xfrm>
          <a:prstGeom prst="rect">
            <a:avLst/>
          </a:prstGeom>
          <a:solidFill>
            <a:schemeClr val="bg1"/>
          </a:solidFill>
          <a:ln>
            <a:solidFill>
              <a:schemeClr val="accent2"/>
            </a:solidFill>
          </a:ln>
        </p:spPr>
        <p:txBody>
          <a:bodyPr wrap="square" rtlCol="0">
            <a:spAutoFit/>
          </a:bodyPr>
          <a:lstStyle/>
          <a:p>
            <a:r>
              <a:rPr lang="en-US" sz="1200" dirty="0">
                <a:latin typeface="Helvetica Neue" charset="0"/>
                <a:ea typeface="Helvetica Neue" charset="0"/>
                <a:cs typeface="Helvetica Neue" charset="0"/>
              </a:rPr>
              <a:t>4. In the “Applications” tab, choose the appropriate application form</a:t>
            </a:r>
          </a:p>
        </p:txBody>
      </p:sp>
      <p:cxnSp>
        <p:nvCxnSpPr>
          <p:cNvPr id="12" name="Straight Arrow Connector 11"/>
          <p:cNvCxnSpPr>
            <a:cxnSpLocks/>
          </p:cNvCxnSpPr>
          <p:nvPr/>
        </p:nvCxnSpPr>
        <p:spPr>
          <a:xfrm flipH="1">
            <a:off x="2333550" y="1478816"/>
            <a:ext cx="694543" cy="274937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50976" y="4228186"/>
            <a:ext cx="1382573" cy="53400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66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788617" y="6409854"/>
            <a:ext cx="3147154" cy="369332"/>
          </a:xfrm>
          <a:prstGeom prst="rect">
            <a:avLst/>
          </a:prstGeom>
          <a:noFill/>
        </p:spPr>
        <p:txBody>
          <a:bodyPr wrap="square" rtlCol="0">
            <a:spAutoFit/>
          </a:bodyPr>
          <a:lstStyle/>
          <a:p>
            <a:r>
              <a:rPr lang="en-US" dirty="0">
                <a:solidFill>
                  <a:schemeClr val="bg1"/>
                </a:solidFill>
                <a:latin typeface="YaleNew" charset="0"/>
                <a:ea typeface="YaleNew" charset="0"/>
                <a:cs typeface="YaleNew" charset="0"/>
              </a:rPr>
              <a:t>Entering </a:t>
            </a:r>
            <a:r>
              <a:rPr lang="en-US">
                <a:solidFill>
                  <a:schemeClr val="bg1"/>
                </a:solidFill>
                <a:latin typeface="YaleNew" charset="0"/>
                <a:ea typeface="YaleNew" charset="0"/>
                <a:cs typeface="YaleNew" charset="0"/>
              </a:rPr>
              <a:t>Initial Awards Tutorial</a:t>
            </a:r>
            <a:endParaRPr lang="en-US" dirty="0">
              <a:solidFill>
                <a:schemeClr val="bg1"/>
              </a:solidFill>
              <a:latin typeface="YaleNew" charset="0"/>
              <a:ea typeface="YaleNew" charset="0"/>
              <a:cs typeface="YaleNew" charset="0"/>
            </a:endParaRPr>
          </a:p>
        </p:txBody>
      </p:sp>
      <p:sp>
        <p:nvSpPr>
          <p:cNvPr id="21" name="TextBox 20"/>
          <p:cNvSpPr txBox="1"/>
          <p:nvPr/>
        </p:nvSpPr>
        <p:spPr>
          <a:xfrm>
            <a:off x="105953" y="5370765"/>
            <a:ext cx="3347740" cy="276999"/>
          </a:xfrm>
          <a:prstGeom prst="rect">
            <a:avLst/>
          </a:prstGeom>
          <a:noFill/>
          <a:ln>
            <a:solidFill>
              <a:schemeClr val="accent2"/>
            </a:solidFill>
          </a:ln>
        </p:spPr>
        <p:txBody>
          <a:bodyPr wrap="square" rtlCol="0">
            <a:spAutoFit/>
          </a:bodyPr>
          <a:lstStyle/>
          <a:p>
            <a:r>
              <a:rPr lang="en-US" sz="1200" dirty="0">
                <a:latin typeface="Helvetica Neue" charset="0"/>
                <a:ea typeface="Helvetica Neue" charset="0"/>
                <a:cs typeface="Helvetica Neue" charset="0"/>
              </a:rPr>
              <a:t>5. Select “Awards” from the top menu</a:t>
            </a:r>
          </a:p>
        </p:txBody>
      </p:sp>
      <p:pic>
        <p:nvPicPr>
          <p:cNvPr id="4" name="Picture 3" descr="A screenshot of a computer&#10;&#10;Description automatically generated">
            <a:extLst>
              <a:ext uri="{FF2B5EF4-FFF2-40B4-BE49-F238E27FC236}">
                <a16:creationId xmlns:a16="http://schemas.microsoft.com/office/drawing/2014/main" id="{E928683F-C356-92F9-AE14-236B11E78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75" y="1610524"/>
            <a:ext cx="8826090" cy="3027738"/>
          </a:xfrm>
          <a:prstGeom prst="rect">
            <a:avLst/>
          </a:prstGeom>
        </p:spPr>
      </p:pic>
      <p:cxnSp>
        <p:nvCxnSpPr>
          <p:cNvPr id="5" name="Straight Arrow Connector 4"/>
          <p:cNvCxnSpPr>
            <a:cxnSpLocks/>
          </p:cNvCxnSpPr>
          <p:nvPr/>
        </p:nvCxnSpPr>
        <p:spPr>
          <a:xfrm flipH="1">
            <a:off x="1484184" y="2486627"/>
            <a:ext cx="2836146" cy="284877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00881" y="2357306"/>
            <a:ext cx="671120" cy="204769"/>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83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F986-C5A6-AA3A-0F35-7D2723130A42}"/>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4D92895C-08DB-7497-7EDD-F5C1C2DE1AD8}"/>
              </a:ext>
            </a:extLst>
          </p:cNvPr>
          <p:cNvSpPr txBox="1"/>
          <p:nvPr/>
        </p:nvSpPr>
        <p:spPr>
          <a:xfrm>
            <a:off x="5788617" y="6409854"/>
            <a:ext cx="3147154" cy="369332"/>
          </a:xfrm>
          <a:prstGeom prst="rect">
            <a:avLst/>
          </a:prstGeom>
          <a:noFill/>
        </p:spPr>
        <p:txBody>
          <a:bodyPr wrap="square" rtlCol="0">
            <a:spAutoFit/>
          </a:bodyPr>
          <a:lstStyle/>
          <a:p>
            <a:r>
              <a:rPr lang="en-US" dirty="0">
                <a:solidFill>
                  <a:schemeClr val="bg1"/>
                </a:solidFill>
                <a:latin typeface="YaleNew" charset="0"/>
                <a:ea typeface="YaleNew" charset="0"/>
                <a:cs typeface="YaleNew" charset="0"/>
              </a:rPr>
              <a:t>Entering </a:t>
            </a:r>
            <a:r>
              <a:rPr lang="en-US">
                <a:solidFill>
                  <a:schemeClr val="bg1"/>
                </a:solidFill>
                <a:latin typeface="YaleNew" charset="0"/>
                <a:ea typeface="YaleNew" charset="0"/>
                <a:cs typeface="YaleNew" charset="0"/>
              </a:rPr>
              <a:t>Initial Awards Tutorial</a:t>
            </a:r>
            <a:endParaRPr lang="en-US" dirty="0">
              <a:solidFill>
                <a:schemeClr val="bg1"/>
              </a:solidFill>
              <a:latin typeface="YaleNew" charset="0"/>
              <a:ea typeface="YaleNew" charset="0"/>
              <a:cs typeface="YaleNew" charset="0"/>
            </a:endParaRPr>
          </a:p>
        </p:txBody>
      </p:sp>
      <p:sp>
        <p:nvSpPr>
          <p:cNvPr id="21" name="TextBox 20">
            <a:extLst>
              <a:ext uri="{FF2B5EF4-FFF2-40B4-BE49-F238E27FC236}">
                <a16:creationId xmlns:a16="http://schemas.microsoft.com/office/drawing/2014/main" id="{602DAC03-F14D-EF1E-397D-72799D3DD176}"/>
              </a:ext>
            </a:extLst>
          </p:cNvPr>
          <p:cNvSpPr txBox="1"/>
          <p:nvPr/>
        </p:nvSpPr>
        <p:spPr>
          <a:xfrm>
            <a:off x="1073123" y="791333"/>
            <a:ext cx="3347740" cy="276999"/>
          </a:xfrm>
          <a:prstGeom prst="rect">
            <a:avLst/>
          </a:prstGeom>
          <a:noFill/>
          <a:ln>
            <a:solidFill>
              <a:schemeClr val="accent2"/>
            </a:solidFill>
          </a:ln>
        </p:spPr>
        <p:txBody>
          <a:bodyPr wrap="square" rtlCol="0">
            <a:spAutoFit/>
          </a:bodyPr>
          <a:lstStyle/>
          <a:p>
            <a:r>
              <a:rPr lang="en-US" sz="1200" dirty="0">
                <a:latin typeface="Helvetica Neue" charset="0"/>
                <a:ea typeface="Helvetica Neue" charset="0"/>
                <a:cs typeface="Helvetica Neue" charset="0"/>
              </a:rPr>
              <a:t>6. Select “Assign Awards” from the side menu</a:t>
            </a:r>
          </a:p>
        </p:txBody>
      </p:sp>
      <p:pic>
        <p:nvPicPr>
          <p:cNvPr id="4" name="Picture 3" descr="A screenshot of a computer&#10;&#10;Description automatically generated">
            <a:extLst>
              <a:ext uri="{FF2B5EF4-FFF2-40B4-BE49-F238E27FC236}">
                <a16:creationId xmlns:a16="http://schemas.microsoft.com/office/drawing/2014/main" id="{8E95750E-1AA5-0D3D-722A-A10ED6BE6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0" y="1501629"/>
            <a:ext cx="9021641" cy="3414490"/>
          </a:xfrm>
          <a:prstGeom prst="rect">
            <a:avLst/>
          </a:prstGeom>
        </p:spPr>
      </p:pic>
      <p:cxnSp>
        <p:nvCxnSpPr>
          <p:cNvPr id="5" name="Straight Arrow Connector 4">
            <a:extLst>
              <a:ext uri="{FF2B5EF4-FFF2-40B4-BE49-F238E27FC236}">
                <a16:creationId xmlns:a16="http://schemas.microsoft.com/office/drawing/2014/main" id="{8C412C59-133A-D18A-800C-1262D4CEEBE2}"/>
              </a:ext>
            </a:extLst>
          </p:cNvPr>
          <p:cNvCxnSpPr>
            <a:cxnSpLocks/>
          </p:cNvCxnSpPr>
          <p:nvPr/>
        </p:nvCxnSpPr>
        <p:spPr>
          <a:xfrm flipH="1">
            <a:off x="817435" y="1068332"/>
            <a:ext cx="860363" cy="167922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9DA67AC-EB7B-E55D-66C5-1638FFC801BA}"/>
              </a:ext>
            </a:extLst>
          </p:cNvPr>
          <p:cNvSpPr/>
          <p:nvPr/>
        </p:nvSpPr>
        <p:spPr>
          <a:xfrm>
            <a:off x="61180" y="2608976"/>
            <a:ext cx="1011944" cy="13858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45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91FD-F529-056A-499C-3D8979EA390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5A6C928-86C5-6EF7-10A6-54357F45C1C3}"/>
              </a:ext>
            </a:extLst>
          </p:cNvPr>
          <p:cNvSpPr txBox="1"/>
          <p:nvPr/>
        </p:nvSpPr>
        <p:spPr>
          <a:xfrm>
            <a:off x="3913396" y="820971"/>
            <a:ext cx="1737976" cy="276999"/>
          </a:xfrm>
          <a:prstGeom prst="rect">
            <a:avLst/>
          </a:prstGeom>
          <a:solidFill>
            <a:schemeClr val="bg1"/>
          </a:solidFill>
          <a:ln>
            <a:solidFill>
              <a:schemeClr val="accent2"/>
            </a:solidFill>
          </a:ln>
        </p:spPr>
        <p:txBody>
          <a:bodyPr wrap="none" rtlCol="0">
            <a:spAutoFit/>
          </a:bodyPr>
          <a:lstStyle/>
          <a:p>
            <a:r>
              <a:rPr lang="en-US" sz="1200" dirty="0">
                <a:latin typeface="Helvetica Neue" charset="0"/>
                <a:ea typeface="Helvetica Neue" charset="0"/>
                <a:cs typeface="Helvetica Neue" charset="0"/>
              </a:rPr>
              <a:t>7. Click on “Edit Mode”</a:t>
            </a:r>
          </a:p>
        </p:txBody>
      </p:sp>
      <p:sp>
        <p:nvSpPr>
          <p:cNvPr id="11" name="TextBox 10">
            <a:extLst>
              <a:ext uri="{FF2B5EF4-FFF2-40B4-BE49-F238E27FC236}">
                <a16:creationId xmlns:a16="http://schemas.microsoft.com/office/drawing/2014/main" id="{56F2B4CC-8942-E351-7CF9-99088B5127E8}"/>
              </a:ext>
            </a:extLst>
          </p:cNvPr>
          <p:cNvSpPr txBox="1"/>
          <p:nvPr/>
        </p:nvSpPr>
        <p:spPr>
          <a:xfrm>
            <a:off x="5788617" y="6409854"/>
            <a:ext cx="3147154" cy="369332"/>
          </a:xfrm>
          <a:prstGeom prst="rect">
            <a:avLst/>
          </a:prstGeom>
          <a:noFill/>
        </p:spPr>
        <p:txBody>
          <a:bodyPr wrap="square" rtlCol="0">
            <a:spAutoFit/>
          </a:bodyPr>
          <a:lstStyle/>
          <a:p>
            <a:r>
              <a:rPr lang="en-US" dirty="0">
                <a:solidFill>
                  <a:schemeClr val="bg1"/>
                </a:solidFill>
                <a:latin typeface="YaleNew" charset="0"/>
                <a:ea typeface="YaleNew" charset="0"/>
                <a:cs typeface="YaleNew" charset="0"/>
              </a:rPr>
              <a:t>Entering </a:t>
            </a:r>
            <a:r>
              <a:rPr lang="en-US">
                <a:solidFill>
                  <a:schemeClr val="bg1"/>
                </a:solidFill>
                <a:latin typeface="YaleNew" charset="0"/>
                <a:ea typeface="YaleNew" charset="0"/>
                <a:cs typeface="YaleNew" charset="0"/>
              </a:rPr>
              <a:t>Initial Awards Tutorial</a:t>
            </a:r>
            <a:endParaRPr lang="en-US" dirty="0">
              <a:solidFill>
                <a:schemeClr val="bg1"/>
              </a:solidFill>
              <a:latin typeface="YaleNew" charset="0"/>
              <a:ea typeface="YaleNew" charset="0"/>
              <a:cs typeface="YaleNew" charset="0"/>
            </a:endParaRPr>
          </a:p>
        </p:txBody>
      </p:sp>
      <p:pic>
        <p:nvPicPr>
          <p:cNvPr id="4" name="Picture 3" descr="A screenshot of a computer&#10;&#10;Description automatically generated">
            <a:extLst>
              <a:ext uri="{FF2B5EF4-FFF2-40B4-BE49-F238E27FC236}">
                <a16:creationId xmlns:a16="http://schemas.microsoft.com/office/drawing/2014/main" id="{311C2B46-6FC7-9157-6AA1-9B9B8D6A0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6" y="1409349"/>
            <a:ext cx="8956348" cy="3885823"/>
          </a:xfrm>
          <a:prstGeom prst="rect">
            <a:avLst/>
          </a:prstGeom>
        </p:spPr>
      </p:pic>
      <p:sp>
        <p:nvSpPr>
          <p:cNvPr id="5" name="Rectangle 4">
            <a:extLst>
              <a:ext uri="{FF2B5EF4-FFF2-40B4-BE49-F238E27FC236}">
                <a16:creationId xmlns:a16="http://schemas.microsoft.com/office/drawing/2014/main" id="{2A44D5B8-CED4-05D1-C296-A3B6A277FB94}"/>
              </a:ext>
            </a:extLst>
          </p:cNvPr>
          <p:cNvSpPr/>
          <p:nvPr/>
        </p:nvSpPr>
        <p:spPr>
          <a:xfrm>
            <a:off x="7583256" y="4062352"/>
            <a:ext cx="607161" cy="38770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53ED831-8992-2A97-C28C-5AE35A72DC95}"/>
              </a:ext>
            </a:extLst>
          </p:cNvPr>
          <p:cNvCxnSpPr>
            <a:cxnSpLocks/>
          </p:cNvCxnSpPr>
          <p:nvPr/>
        </p:nvCxnSpPr>
        <p:spPr>
          <a:xfrm>
            <a:off x="5452844" y="1174459"/>
            <a:ext cx="2241226" cy="273220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30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B58FB9-A2FF-4A1A-ACB1-BEC82365F636}"/>
              </a:ext>
            </a:extLst>
          </p:cNvPr>
          <p:cNvPicPr>
            <a:picLocks noChangeAspect="1"/>
          </p:cNvPicPr>
          <p:nvPr/>
        </p:nvPicPr>
        <p:blipFill>
          <a:blip r:embed="rId2"/>
          <a:stretch>
            <a:fillRect/>
          </a:stretch>
        </p:blipFill>
        <p:spPr>
          <a:xfrm>
            <a:off x="1310656" y="658744"/>
            <a:ext cx="6522688" cy="5211703"/>
          </a:xfrm>
          <a:prstGeom prst="rect">
            <a:avLst/>
          </a:prstGeom>
        </p:spPr>
      </p:pic>
      <p:sp>
        <p:nvSpPr>
          <p:cNvPr id="11" name="TextBox 10"/>
          <p:cNvSpPr txBox="1"/>
          <p:nvPr/>
        </p:nvSpPr>
        <p:spPr>
          <a:xfrm>
            <a:off x="5788617" y="6409854"/>
            <a:ext cx="3147154" cy="369332"/>
          </a:xfrm>
          <a:prstGeom prst="rect">
            <a:avLst/>
          </a:prstGeom>
          <a:noFill/>
        </p:spPr>
        <p:txBody>
          <a:bodyPr wrap="square" rtlCol="0">
            <a:spAutoFit/>
          </a:bodyPr>
          <a:lstStyle/>
          <a:p>
            <a:r>
              <a:rPr lang="en-US" dirty="0">
                <a:solidFill>
                  <a:schemeClr val="bg1"/>
                </a:solidFill>
                <a:latin typeface="YaleNew" charset="0"/>
                <a:ea typeface="YaleNew" charset="0"/>
                <a:cs typeface="YaleNew" charset="0"/>
              </a:rPr>
              <a:t>Entering </a:t>
            </a:r>
            <a:r>
              <a:rPr lang="en-US">
                <a:solidFill>
                  <a:schemeClr val="bg1"/>
                </a:solidFill>
                <a:latin typeface="YaleNew" charset="0"/>
                <a:ea typeface="YaleNew" charset="0"/>
                <a:cs typeface="YaleNew" charset="0"/>
              </a:rPr>
              <a:t>Initial Awards Tutorial</a:t>
            </a:r>
            <a:endParaRPr lang="en-US" dirty="0">
              <a:solidFill>
                <a:schemeClr val="bg1"/>
              </a:solidFill>
              <a:latin typeface="YaleNew" charset="0"/>
              <a:ea typeface="YaleNew" charset="0"/>
              <a:cs typeface="YaleNew" charset="0"/>
            </a:endParaRPr>
          </a:p>
        </p:txBody>
      </p:sp>
      <p:sp>
        <p:nvSpPr>
          <p:cNvPr id="8" name="TextBox 7"/>
          <p:cNvSpPr txBox="1"/>
          <p:nvPr/>
        </p:nvSpPr>
        <p:spPr>
          <a:xfrm>
            <a:off x="89580" y="2749738"/>
            <a:ext cx="3288529" cy="276999"/>
          </a:xfrm>
          <a:prstGeom prst="rect">
            <a:avLst/>
          </a:prstGeom>
          <a:solidFill>
            <a:schemeClr val="bg1"/>
          </a:solidFill>
          <a:ln>
            <a:solidFill>
              <a:schemeClr val="accent2"/>
            </a:solidFill>
          </a:ln>
        </p:spPr>
        <p:txBody>
          <a:bodyPr wrap="none" rtlCol="0">
            <a:spAutoFit/>
          </a:bodyPr>
          <a:lstStyle/>
          <a:p>
            <a:r>
              <a:rPr lang="en-US" sz="1200" dirty="0">
                <a:latin typeface="Helvetica Neue" charset="0"/>
                <a:ea typeface="Helvetica Neue" charset="0"/>
                <a:cs typeface="Helvetica Neue" charset="0"/>
              </a:rPr>
              <a:t>8. Check the box next to the applicant’s name</a:t>
            </a:r>
          </a:p>
        </p:txBody>
      </p:sp>
      <p:cxnSp>
        <p:nvCxnSpPr>
          <p:cNvPr id="10" name="Straight Arrow Connector 9"/>
          <p:cNvCxnSpPr>
            <a:cxnSpLocks/>
          </p:cNvCxnSpPr>
          <p:nvPr/>
        </p:nvCxnSpPr>
        <p:spPr>
          <a:xfrm>
            <a:off x="863194" y="3026737"/>
            <a:ext cx="782726" cy="236799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D777D32-496C-4EED-8423-393802067B8C}"/>
              </a:ext>
            </a:extLst>
          </p:cNvPr>
          <p:cNvPicPr>
            <a:picLocks noChangeAspect="1"/>
          </p:cNvPicPr>
          <p:nvPr/>
        </p:nvPicPr>
        <p:blipFill>
          <a:blip r:embed="rId3"/>
          <a:stretch>
            <a:fillRect/>
          </a:stretch>
        </p:blipFill>
        <p:spPr>
          <a:xfrm>
            <a:off x="1645920" y="5394731"/>
            <a:ext cx="218236" cy="225056"/>
          </a:xfrm>
          <a:prstGeom prst="rect">
            <a:avLst/>
          </a:prstGeom>
          <a:ln w="25400">
            <a:solidFill>
              <a:schemeClr val="accent2"/>
            </a:solidFill>
          </a:ln>
        </p:spPr>
      </p:pic>
      <p:sp>
        <p:nvSpPr>
          <p:cNvPr id="13" name="TextBox 12">
            <a:extLst>
              <a:ext uri="{FF2B5EF4-FFF2-40B4-BE49-F238E27FC236}">
                <a16:creationId xmlns:a16="http://schemas.microsoft.com/office/drawing/2014/main" id="{6EE80E8F-566E-46FE-BECC-008B00103A07}"/>
              </a:ext>
            </a:extLst>
          </p:cNvPr>
          <p:cNvSpPr txBox="1"/>
          <p:nvPr/>
        </p:nvSpPr>
        <p:spPr>
          <a:xfrm>
            <a:off x="7252896" y="1943846"/>
            <a:ext cx="1242648" cy="276999"/>
          </a:xfrm>
          <a:prstGeom prst="rect">
            <a:avLst/>
          </a:prstGeom>
          <a:solidFill>
            <a:schemeClr val="bg1"/>
          </a:solidFill>
          <a:ln>
            <a:solidFill>
              <a:schemeClr val="accent2"/>
            </a:solidFill>
          </a:ln>
        </p:spPr>
        <p:txBody>
          <a:bodyPr wrap="none" rtlCol="0">
            <a:spAutoFit/>
          </a:bodyPr>
          <a:lstStyle/>
          <a:p>
            <a:r>
              <a:rPr lang="en-US" sz="1200" dirty="0">
                <a:latin typeface="Helvetica Neue" charset="0"/>
                <a:ea typeface="Helvetica Neue" charset="0"/>
                <a:cs typeface="Helvetica Neue" charset="0"/>
              </a:rPr>
              <a:t>10. Click “save”</a:t>
            </a:r>
          </a:p>
        </p:txBody>
      </p:sp>
      <p:sp>
        <p:nvSpPr>
          <p:cNvPr id="14" name="TextBox 13">
            <a:extLst>
              <a:ext uri="{FF2B5EF4-FFF2-40B4-BE49-F238E27FC236}">
                <a16:creationId xmlns:a16="http://schemas.microsoft.com/office/drawing/2014/main" id="{3E685141-A44F-4278-9430-AE92CDD8CEA1}"/>
              </a:ext>
            </a:extLst>
          </p:cNvPr>
          <p:cNvSpPr txBox="1"/>
          <p:nvPr/>
        </p:nvSpPr>
        <p:spPr>
          <a:xfrm>
            <a:off x="1310656" y="5903364"/>
            <a:ext cx="7391767" cy="276999"/>
          </a:xfrm>
          <a:prstGeom prst="rect">
            <a:avLst/>
          </a:prstGeom>
          <a:solidFill>
            <a:schemeClr val="bg1"/>
          </a:solidFill>
          <a:ln>
            <a:solidFill>
              <a:schemeClr val="accent2"/>
            </a:solidFill>
          </a:ln>
        </p:spPr>
        <p:txBody>
          <a:bodyPr wrap="none" rtlCol="0">
            <a:spAutoFit/>
          </a:bodyPr>
          <a:lstStyle/>
          <a:p>
            <a:r>
              <a:rPr lang="en-US" sz="1200" dirty="0">
                <a:latin typeface="Helvetica Neue" charset="0"/>
                <a:ea typeface="Helvetica Neue" charset="0"/>
                <a:cs typeface="Helvetica Neue" charset="0"/>
              </a:rPr>
              <a:t>9. Enter the award amount in the “Initial Awards” (before Overlap) or “Final Awards” (after Overlap) column</a:t>
            </a:r>
          </a:p>
        </p:txBody>
      </p:sp>
      <p:cxnSp>
        <p:nvCxnSpPr>
          <p:cNvPr id="15" name="Straight Arrow Connector 14">
            <a:extLst>
              <a:ext uri="{FF2B5EF4-FFF2-40B4-BE49-F238E27FC236}">
                <a16:creationId xmlns:a16="http://schemas.microsoft.com/office/drawing/2014/main" id="{E14E1CCE-32F3-43E3-B352-C5AA1A82E2FB}"/>
              </a:ext>
            </a:extLst>
          </p:cNvPr>
          <p:cNvCxnSpPr>
            <a:cxnSpLocks/>
          </p:cNvCxnSpPr>
          <p:nvPr/>
        </p:nvCxnSpPr>
        <p:spPr>
          <a:xfrm flipV="1">
            <a:off x="5127955" y="5536881"/>
            <a:ext cx="1564234" cy="36648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20C088C-7C7A-4C6D-B451-40E541610E18}"/>
              </a:ext>
            </a:extLst>
          </p:cNvPr>
          <p:cNvCxnSpPr>
            <a:cxnSpLocks/>
          </p:cNvCxnSpPr>
          <p:nvPr/>
        </p:nvCxnSpPr>
        <p:spPr>
          <a:xfrm flipH="1">
            <a:off x="7446874" y="2220845"/>
            <a:ext cx="399496" cy="85885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36D4000-8EFE-47BA-A180-DE0E742E7E65}"/>
              </a:ext>
            </a:extLst>
          </p:cNvPr>
          <p:cNvSpPr/>
          <p:nvPr/>
        </p:nvSpPr>
        <p:spPr>
          <a:xfrm>
            <a:off x="6692189" y="5394731"/>
            <a:ext cx="1141155" cy="276999"/>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51E8AA8-E08D-44BD-8887-737015CC0F05}"/>
              </a:ext>
            </a:extLst>
          </p:cNvPr>
          <p:cNvSpPr txBox="1"/>
          <p:nvPr/>
        </p:nvSpPr>
        <p:spPr>
          <a:xfrm>
            <a:off x="7782138" y="2694123"/>
            <a:ext cx="1294482" cy="2400657"/>
          </a:xfrm>
          <a:prstGeom prst="rect">
            <a:avLst/>
          </a:prstGeom>
          <a:solidFill>
            <a:schemeClr val="accent2">
              <a:lumMod val="20000"/>
              <a:lumOff val="80000"/>
            </a:schemeClr>
          </a:solidFill>
          <a:ln>
            <a:solidFill>
              <a:schemeClr val="accent2"/>
            </a:solidFill>
          </a:ln>
        </p:spPr>
        <p:txBody>
          <a:bodyPr wrap="square" rtlCol="0">
            <a:spAutoFit/>
          </a:bodyPr>
          <a:lstStyle/>
          <a:p>
            <a:r>
              <a:rPr lang="en-US" sz="1000" b="1" dirty="0">
                <a:latin typeface="Helvetica Neue" charset="0"/>
                <a:ea typeface="Helvetica Neue" charset="0"/>
                <a:cs typeface="Helvetica Neue" charset="0"/>
              </a:rPr>
              <a:t>NOTE: </a:t>
            </a:r>
            <a:r>
              <a:rPr lang="en-US" sz="1000" dirty="0">
                <a:latin typeface="Helvetica Neue" charset="0"/>
                <a:ea typeface="Helvetica Neue" charset="0"/>
                <a:cs typeface="Helvetica Neue" charset="0"/>
              </a:rPr>
              <a:t>Entering a value in the “Final Award” column will automatically change the applicant status to “Selected for Award”. The applicant will be able to see this on their dashboard but will not be automatically notified of the award.</a:t>
            </a:r>
          </a:p>
        </p:txBody>
      </p:sp>
    </p:spTree>
    <p:extLst>
      <p:ext uri="{BB962C8B-B14F-4D97-AF65-F5344CB8AC3E}">
        <p14:creationId xmlns:p14="http://schemas.microsoft.com/office/powerpoint/2010/main" val="1364409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170" y="2792071"/>
            <a:ext cx="8099808" cy="300082"/>
          </a:xfrm>
          <a:prstGeom prst="rect">
            <a:avLst/>
          </a:prstGeom>
          <a:noFill/>
        </p:spPr>
        <p:txBody>
          <a:bodyPr wrap="square" rtlCol="0">
            <a:spAutoFit/>
          </a:bodyPr>
          <a:lstStyle/>
          <a:p>
            <a:r>
              <a:rPr lang="en-US" sz="1350" dirty="0">
                <a:latin typeface="Helvetica Neue" charset="0"/>
                <a:ea typeface="Helvetica Neue" charset="0"/>
                <a:cs typeface="Helvetica Neue" charset="0"/>
              </a:rPr>
              <a:t>Questions? Please contact the Yale Student Grants team with any questions: </a:t>
            </a:r>
            <a:r>
              <a:rPr lang="en-US" sz="1350" dirty="0">
                <a:latin typeface="Helvetica Neue" charset="0"/>
                <a:ea typeface="Helvetica Neue" charset="0"/>
                <a:cs typeface="Helvetica Neue" charset="0"/>
                <a:hlinkClick r:id="rId2"/>
              </a:rPr>
              <a:t>studentgrants@yale.edu</a:t>
            </a:r>
            <a:r>
              <a:rPr lang="en-US" sz="1350" dirty="0">
                <a:latin typeface="Helvetica Neue" charset="0"/>
                <a:ea typeface="Helvetica Neue" charset="0"/>
                <a:cs typeface="Helvetica Neue" charset="0"/>
              </a:rPr>
              <a:t>.</a:t>
            </a:r>
          </a:p>
        </p:txBody>
      </p:sp>
    </p:spTree>
    <p:extLst>
      <p:ext uri="{BB962C8B-B14F-4D97-AF65-F5344CB8AC3E}">
        <p14:creationId xmlns:p14="http://schemas.microsoft.com/office/powerpoint/2010/main" val="9523256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969</TotalTime>
  <Words>204</Words>
  <Application>Microsoft Office PowerPoint</Application>
  <PresentationFormat>On-screen Show (4:3)</PresentationFormat>
  <Paragraphs>21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Helvetica Neue</vt:lpstr>
      <vt:lpstr>YaleNew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Emma</dc:creator>
  <cp:lastModifiedBy>Clifford, Ruth</cp:lastModifiedBy>
  <cp:revision>73</cp:revision>
  <dcterms:created xsi:type="dcterms:W3CDTF">2015-02-19T15:11:36Z</dcterms:created>
  <dcterms:modified xsi:type="dcterms:W3CDTF">2024-03-28T20:03:59Z</dcterms:modified>
</cp:coreProperties>
</file>